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0"/>
  </p:notesMasterIdLst>
  <p:sldIdLst>
    <p:sldId id="256" r:id="rId2"/>
    <p:sldId id="257" r:id="rId3"/>
    <p:sldId id="259" r:id="rId4"/>
    <p:sldId id="260" r:id="rId5"/>
    <p:sldId id="261" r:id="rId6"/>
    <p:sldId id="262" r:id="rId7"/>
    <p:sldId id="263" r:id="rId8"/>
    <p:sldId id="25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naga Manikandan Solaikannan" initials="KMS" lastIdx="0" clrIdx="0">
    <p:extLst>
      <p:ext uri="{19B8F6BF-5375-455C-9EA6-DF929625EA0E}">
        <p15:presenceInfo xmlns:p15="http://schemas.microsoft.com/office/powerpoint/2012/main" userId="Kanaga Manikandan Solaikann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125" autoAdjust="0"/>
  </p:normalViewPr>
  <p:slideViewPr>
    <p:cSldViewPr snapToGrid="0">
      <p:cViewPr varScale="1">
        <p:scale>
          <a:sx n="72" d="100"/>
          <a:sy n="72" d="100"/>
        </p:scale>
        <p:origin x="107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431D39-EF05-4892-A0FC-FAB39E7DD3E1}" type="datetimeFigureOut">
              <a:rPr lang="en-GB" smtClean="0"/>
              <a:t>12/04/2018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136A35-67A3-4A15-AB76-C9026B90CF52}" type="slidenum">
              <a:rPr lang="en-GB" smtClean="0"/>
              <a:t>‹#›</a:t>
            </a:fld>
            <a:endParaRPr lang="en-GB"/>
          </a:p>
        </p:txBody>
      </p:sp>
    </p:spTree>
    <p:extLst>
      <p:ext uri="{BB962C8B-B14F-4D97-AF65-F5344CB8AC3E}">
        <p14:creationId xmlns:p14="http://schemas.microsoft.com/office/powerpoint/2010/main" val="1346432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2</a:t>
            </a:r>
            <a:r>
              <a:rPr lang="en-GB" baseline="30000" dirty="0"/>
              <a:t>nd</a:t>
            </a:r>
            <a:r>
              <a:rPr lang="en-GB" dirty="0"/>
              <a:t> point - One such technique is Version Control. Click</a:t>
            </a:r>
          </a:p>
          <a:p>
            <a:r>
              <a:rPr lang="en-GB" dirty="0"/>
              <a:t>After 2</a:t>
            </a:r>
            <a:r>
              <a:rPr lang="en-GB" baseline="30000" dirty="0"/>
              <a:t>nd</a:t>
            </a:r>
            <a:r>
              <a:rPr lang="en-GB" dirty="0"/>
              <a:t> point – start afresh if any problems were to rise. There are more benefits in using Version Control and that’s what ‘Click’ for 3</a:t>
            </a:r>
            <a:r>
              <a:rPr lang="en-GB" baseline="30000" dirty="0"/>
              <a:t>rd</a:t>
            </a:r>
            <a:r>
              <a:rPr lang="en-GB" dirty="0"/>
              <a:t> point</a:t>
            </a:r>
          </a:p>
        </p:txBody>
      </p:sp>
      <p:sp>
        <p:nvSpPr>
          <p:cNvPr id="4" name="Slide Number Placeholder 3"/>
          <p:cNvSpPr>
            <a:spLocks noGrp="1"/>
          </p:cNvSpPr>
          <p:nvPr>
            <p:ph type="sldNum" sz="quarter" idx="10"/>
          </p:nvPr>
        </p:nvSpPr>
        <p:spPr/>
        <p:txBody>
          <a:bodyPr/>
          <a:lstStyle/>
          <a:p>
            <a:fld id="{5C136A35-67A3-4A15-AB76-C9026B90CF52}" type="slidenum">
              <a:rPr lang="en-GB" smtClean="0"/>
              <a:t>2</a:t>
            </a:fld>
            <a:endParaRPr lang="en-GB"/>
          </a:p>
        </p:txBody>
      </p:sp>
    </p:spTree>
    <p:extLst>
      <p:ext uri="{BB962C8B-B14F-4D97-AF65-F5344CB8AC3E}">
        <p14:creationId xmlns:p14="http://schemas.microsoft.com/office/powerpoint/2010/main" val="2290587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r>
              <a:rPr lang="en-GB" baseline="30000" dirty="0"/>
              <a:t>rd</a:t>
            </a:r>
            <a:r>
              <a:rPr lang="en-GB" dirty="0"/>
              <a:t> point – why better at uploading because Google drive cannot not know what changes have you made unless you uploaded them where as in GitHub, you can make any changes in the desktop and it will keep note of all changes and all you had to do was ‘commit changes and push it to the online storage’.</a:t>
            </a:r>
          </a:p>
        </p:txBody>
      </p:sp>
      <p:sp>
        <p:nvSpPr>
          <p:cNvPr id="4" name="Slide Number Placeholder 3"/>
          <p:cNvSpPr>
            <a:spLocks noGrp="1"/>
          </p:cNvSpPr>
          <p:nvPr>
            <p:ph type="sldNum" sz="quarter" idx="10"/>
          </p:nvPr>
        </p:nvSpPr>
        <p:spPr/>
        <p:txBody>
          <a:bodyPr/>
          <a:lstStyle/>
          <a:p>
            <a:fld id="{5C136A35-67A3-4A15-AB76-C9026B90CF52}" type="slidenum">
              <a:rPr lang="en-GB" smtClean="0"/>
              <a:t>4</a:t>
            </a:fld>
            <a:endParaRPr lang="en-GB"/>
          </a:p>
        </p:txBody>
      </p:sp>
    </p:spTree>
    <p:extLst>
      <p:ext uri="{BB962C8B-B14F-4D97-AF65-F5344CB8AC3E}">
        <p14:creationId xmlns:p14="http://schemas.microsoft.com/office/powerpoint/2010/main" val="765919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136A35-67A3-4A15-AB76-C9026B90CF52}" type="slidenum">
              <a:rPr lang="en-GB" smtClean="0"/>
              <a:t>5</a:t>
            </a:fld>
            <a:endParaRPr lang="en-GB"/>
          </a:p>
        </p:txBody>
      </p:sp>
    </p:spTree>
    <p:extLst>
      <p:ext uri="{BB962C8B-B14F-4D97-AF65-F5344CB8AC3E}">
        <p14:creationId xmlns:p14="http://schemas.microsoft.com/office/powerpoint/2010/main" val="995025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136A35-67A3-4A15-AB76-C9026B90CF52}" type="slidenum">
              <a:rPr lang="en-GB" smtClean="0"/>
              <a:t>6</a:t>
            </a:fld>
            <a:endParaRPr lang="en-GB"/>
          </a:p>
        </p:txBody>
      </p:sp>
    </p:spTree>
    <p:extLst>
      <p:ext uri="{BB962C8B-B14F-4D97-AF65-F5344CB8AC3E}">
        <p14:creationId xmlns:p14="http://schemas.microsoft.com/office/powerpoint/2010/main" val="2556375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a:t>
            </a:r>
            <a:r>
              <a:rPr lang="en-GB" baseline="30000" dirty="0"/>
              <a:t>st</a:t>
            </a:r>
            <a:r>
              <a:rPr lang="en-GB" dirty="0"/>
              <a:t> point – Some thought could have been given if they were available with a single payment.</a:t>
            </a:r>
          </a:p>
          <a:p>
            <a:r>
              <a:rPr lang="en-GB" dirty="0"/>
              <a:t>2</a:t>
            </a:r>
            <a:r>
              <a:rPr lang="en-GB" baseline="30000" dirty="0"/>
              <a:t>nd</a:t>
            </a:r>
            <a:r>
              <a:rPr lang="en-GB" dirty="0"/>
              <a:t> point – It is a team of 3 and the software we’re producing in the end is not large-scale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Thus, the team decided to use software products that were free and provided all the necessary benefits. </a:t>
            </a:r>
          </a:p>
        </p:txBody>
      </p:sp>
      <p:sp>
        <p:nvSpPr>
          <p:cNvPr id="4" name="Slide Number Placeholder 3"/>
          <p:cNvSpPr>
            <a:spLocks noGrp="1"/>
          </p:cNvSpPr>
          <p:nvPr>
            <p:ph type="sldNum" sz="quarter" idx="10"/>
          </p:nvPr>
        </p:nvSpPr>
        <p:spPr/>
        <p:txBody>
          <a:bodyPr/>
          <a:lstStyle/>
          <a:p>
            <a:fld id="{5C136A35-67A3-4A15-AB76-C9026B90CF52}" type="slidenum">
              <a:rPr lang="en-GB" smtClean="0"/>
              <a:t>7</a:t>
            </a:fld>
            <a:endParaRPr lang="en-GB"/>
          </a:p>
        </p:txBody>
      </p:sp>
    </p:spTree>
    <p:extLst>
      <p:ext uri="{BB962C8B-B14F-4D97-AF65-F5344CB8AC3E}">
        <p14:creationId xmlns:p14="http://schemas.microsoft.com/office/powerpoint/2010/main" val="32730899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4C0C060-C3B5-443A-A207-3B90D6A656A5}" type="datetimeFigureOut">
              <a:rPr lang="en-GB" smtClean="0"/>
              <a:t>12/04/2018</a:t>
            </a:fld>
            <a:endParaRPr lang="en-GB"/>
          </a:p>
        </p:txBody>
      </p:sp>
      <p:sp>
        <p:nvSpPr>
          <p:cNvPr id="5" name="Footer Placeholder 4"/>
          <p:cNvSpPr>
            <a:spLocks noGrp="1"/>
          </p:cNvSpPr>
          <p:nvPr>
            <p:ph type="ftr" sz="quarter" idx="11"/>
          </p:nvPr>
        </p:nvSpPr>
        <p:spPr>
          <a:xfrm>
            <a:off x="1876424" y="5410201"/>
            <a:ext cx="5124886" cy="365125"/>
          </a:xfrm>
        </p:spPr>
        <p:txBody>
          <a:bodyPr/>
          <a:lstStyle/>
          <a:p>
            <a:endParaRPr lang="en-GB"/>
          </a:p>
        </p:txBody>
      </p:sp>
      <p:sp>
        <p:nvSpPr>
          <p:cNvPr id="6" name="Slide Number Placeholder 5"/>
          <p:cNvSpPr>
            <a:spLocks noGrp="1"/>
          </p:cNvSpPr>
          <p:nvPr>
            <p:ph type="sldNum" sz="quarter" idx="12"/>
          </p:nvPr>
        </p:nvSpPr>
        <p:spPr>
          <a:xfrm>
            <a:off x="9896911" y="5410199"/>
            <a:ext cx="771089" cy="365125"/>
          </a:xfrm>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72591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793551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799014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24108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9229726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4C0C060-C3B5-443A-A207-3B90D6A656A5}" type="datetimeFigureOut">
              <a:rPr lang="en-GB" smtClean="0"/>
              <a:t>12/04/2018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908093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4C0C060-C3B5-443A-A207-3B90D6A656A5}" type="datetimeFigureOut">
              <a:rPr lang="en-GB" smtClean="0"/>
              <a:t>12/04/2018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1480268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12/04/2018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9136578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12/04/2018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790852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12/04/2018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679512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C0C060-C3B5-443A-A207-3B90D6A656A5}" type="datetimeFigureOut">
              <a:rPr lang="en-GB" smtClean="0"/>
              <a:t>12/04/2018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35212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187068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C0C060-C3B5-443A-A207-3B90D6A656A5}" type="datetimeFigureOut">
              <a:rPr lang="en-GB" smtClean="0"/>
              <a:t>12/04/2018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23371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0C060-C3B5-443A-A207-3B90D6A656A5}" type="datetimeFigureOut">
              <a:rPr lang="en-GB" smtClean="0"/>
              <a:t>12/04/2018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170995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C0C060-C3B5-443A-A207-3B90D6A656A5}" type="datetimeFigureOut">
              <a:rPr lang="en-GB" smtClean="0"/>
              <a:t>12/04/2018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903097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853995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12/04/2018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45221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4C0C060-C3B5-443A-A207-3B90D6A656A5}" type="datetimeFigureOut">
              <a:rPr lang="en-GB" smtClean="0"/>
              <a:t>12/04/2018</a:t>
            </a:fld>
            <a:endParaRPr lang="en-GB"/>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6883A24-7AC5-4AFF-8407-6A264A26E3D5}" type="slidenum">
              <a:rPr lang="en-GB" smtClean="0"/>
              <a:t>‹#›</a:t>
            </a:fld>
            <a:endParaRPr lang="en-GB"/>
          </a:p>
        </p:txBody>
      </p:sp>
    </p:spTree>
    <p:extLst>
      <p:ext uri="{BB962C8B-B14F-4D97-AF65-F5344CB8AC3E}">
        <p14:creationId xmlns:p14="http://schemas.microsoft.com/office/powerpoint/2010/main" val="3743971032"/>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4.m4a"/><Relationship Id="rId7" Type="http://schemas.openxmlformats.org/officeDocument/2006/relationships/image" Target="../media/image7.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6.m4a"/><Relationship Id="rId7" Type="http://schemas.openxmlformats.org/officeDocument/2006/relationships/image" Target="../media/image8.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1.jpeg"/><Relationship Id="rId11"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11.PNG"/><Relationship Id="rId4" Type="http://schemas.openxmlformats.org/officeDocument/2006/relationships/slideLayout" Target="../slideLayouts/slideLayout2.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7.m4a"/><Relationship Id="rId7" Type="http://schemas.openxmlformats.org/officeDocument/2006/relationships/image" Target="../media/image13.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12.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87C93-B387-48EF-9399-1A8A8F8E77F4}"/>
              </a:ext>
            </a:extLst>
          </p:cNvPr>
          <p:cNvSpPr>
            <a:spLocks noGrp="1"/>
          </p:cNvSpPr>
          <p:nvPr>
            <p:ph type="ctrTitle"/>
          </p:nvPr>
        </p:nvSpPr>
        <p:spPr/>
        <p:txBody>
          <a:bodyPr/>
          <a:lstStyle/>
          <a:p>
            <a:r>
              <a:rPr lang="en-GB" dirty="0"/>
              <a:t>Documentation management and version control</a:t>
            </a:r>
          </a:p>
        </p:txBody>
      </p:sp>
      <p:sp>
        <p:nvSpPr>
          <p:cNvPr id="3" name="Subtitle 2">
            <a:extLst>
              <a:ext uri="{FF2B5EF4-FFF2-40B4-BE49-F238E27FC236}">
                <a16:creationId xmlns:a16="http://schemas.microsoft.com/office/drawing/2014/main" id="{DA0C050D-7325-4AFF-9A97-395CD58B1D4B}"/>
              </a:ext>
            </a:extLst>
          </p:cNvPr>
          <p:cNvSpPr>
            <a:spLocks noGrp="1"/>
          </p:cNvSpPr>
          <p:nvPr>
            <p:ph type="subTitle" idx="1"/>
          </p:nvPr>
        </p:nvSpPr>
        <p:spPr/>
        <p:txBody>
          <a:bodyPr/>
          <a:lstStyle/>
          <a:p>
            <a:r>
              <a:rPr lang="en-GB" dirty="0">
                <a:solidFill>
                  <a:schemeClr val="tx1"/>
                </a:solidFill>
              </a:rPr>
              <a:t>By – </a:t>
            </a:r>
            <a:r>
              <a:rPr lang="en-GB" dirty="0" err="1">
                <a:solidFill>
                  <a:schemeClr val="tx1"/>
                </a:solidFill>
              </a:rPr>
              <a:t>kanaga</a:t>
            </a:r>
            <a:r>
              <a:rPr lang="en-GB" dirty="0">
                <a:solidFill>
                  <a:schemeClr val="tx1"/>
                </a:solidFill>
              </a:rPr>
              <a:t> Manikandan </a:t>
            </a:r>
            <a:r>
              <a:rPr lang="en-GB" dirty="0" err="1">
                <a:solidFill>
                  <a:schemeClr val="tx1"/>
                </a:solidFill>
              </a:rPr>
              <a:t>Solaikannan</a:t>
            </a:r>
            <a:r>
              <a:rPr lang="en-GB">
                <a:solidFill>
                  <a:schemeClr val="tx1"/>
                </a:solidFill>
              </a:rPr>
              <a:t> – q12389501</a:t>
            </a:r>
            <a:endParaRPr lang="en-GB" dirty="0">
              <a:solidFill>
                <a:schemeClr val="tx1"/>
              </a:solidFill>
            </a:endParaRPr>
          </a:p>
        </p:txBody>
      </p:sp>
      <p:pic>
        <p:nvPicPr>
          <p:cNvPr id="5" name="Audio 4">
            <a:hlinkClick r:id="" action="ppaction://media"/>
            <a:extLst>
              <a:ext uri="{FF2B5EF4-FFF2-40B4-BE49-F238E27FC236}">
                <a16:creationId xmlns:a16="http://schemas.microsoft.com/office/drawing/2014/main" id="{0FD47890-95B6-4FF7-834F-4002C87AFD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00133255"/>
      </p:ext>
    </p:extLst>
  </p:cSld>
  <p:clrMapOvr>
    <a:masterClrMapping/>
  </p:clrMapOvr>
  <mc:AlternateContent xmlns:mc="http://schemas.openxmlformats.org/markup-compatibility/2006" xmlns:p15="http://schemas.microsoft.com/office/powerpoint/2012/main">
    <mc:Choice Requires="p15">
      <p:transition spd="slow" advTm="6889">
        <p15:prstTrans prst="peelOff"/>
      </p:transition>
    </mc:Choice>
    <mc:Fallback xmlns="">
      <p:transition spd="slow" advTm="6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BB0D1-5171-41CB-93ED-759D2EAF9273}"/>
              </a:ext>
            </a:extLst>
          </p:cNvPr>
          <p:cNvSpPr>
            <a:spLocks noGrp="1"/>
          </p:cNvSpPr>
          <p:nvPr>
            <p:ph type="title"/>
          </p:nvPr>
        </p:nvSpPr>
        <p:spPr>
          <a:xfrm>
            <a:off x="1141412" y="357260"/>
            <a:ext cx="9905998" cy="1378234"/>
          </a:xfrm>
        </p:spPr>
        <p:txBody>
          <a:bodyPr/>
          <a:lstStyle/>
          <a:p>
            <a:r>
              <a:rPr lang="en-GB" dirty="0"/>
              <a:t>What are they?</a:t>
            </a:r>
          </a:p>
        </p:txBody>
      </p:sp>
      <p:sp>
        <p:nvSpPr>
          <p:cNvPr id="3" name="Content Placeholder 2">
            <a:extLst>
              <a:ext uri="{FF2B5EF4-FFF2-40B4-BE49-F238E27FC236}">
                <a16:creationId xmlns:a16="http://schemas.microsoft.com/office/drawing/2014/main" id="{E5729E5D-DDC4-4EFE-B442-DB00899DFD27}"/>
              </a:ext>
            </a:extLst>
          </p:cNvPr>
          <p:cNvSpPr>
            <a:spLocks noGrp="1"/>
          </p:cNvSpPr>
          <p:nvPr>
            <p:ph idx="1"/>
          </p:nvPr>
        </p:nvSpPr>
        <p:spPr>
          <a:xfrm>
            <a:off x="1141412" y="1735494"/>
            <a:ext cx="9905999" cy="4655975"/>
          </a:xfrm>
        </p:spPr>
        <p:txBody>
          <a:bodyPr>
            <a:normAutofit/>
          </a:bodyPr>
          <a:lstStyle/>
          <a:p>
            <a:r>
              <a:rPr lang="en-GB" dirty="0"/>
              <a:t>Used to preserve the files in an external storage where it’s secure and accessible by other team members (AIIM n.d.).</a:t>
            </a:r>
          </a:p>
          <a:p>
            <a:endParaRPr lang="en-GB" dirty="0"/>
          </a:p>
          <a:p>
            <a:r>
              <a:rPr lang="en-GB" dirty="0"/>
              <a:t>Version Control keeps track of all the modifications performed by the team (Atlassian n.d.).</a:t>
            </a:r>
          </a:p>
          <a:p>
            <a:endParaRPr lang="en-GB" dirty="0"/>
          </a:p>
          <a:p>
            <a:r>
              <a:rPr lang="en-GB" dirty="0"/>
              <a:t>Talking about how they were used.</a:t>
            </a:r>
          </a:p>
          <a:p>
            <a:endParaRPr lang="en-GB" dirty="0"/>
          </a:p>
          <a:p>
            <a:endParaRPr lang="en-GB" dirty="0"/>
          </a:p>
        </p:txBody>
      </p:sp>
      <p:pic>
        <p:nvPicPr>
          <p:cNvPr id="5" name="Audio 4">
            <a:hlinkClick r:id="" action="ppaction://media"/>
            <a:extLst>
              <a:ext uri="{FF2B5EF4-FFF2-40B4-BE49-F238E27FC236}">
                <a16:creationId xmlns:a16="http://schemas.microsoft.com/office/drawing/2014/main" id="{983645E1-66A2-46D0-896B-326C72C4E2F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290484501"/>
      </p:ext>
    </p:extLst>
  </p:cSld>
  <p:clrMapOvr>
    <a:masterClrMapping/>
  </p:clrMapOvr>
  <mc:AlternateContent xmlns:mc="http://schemas.openxmlformats.org/markup-compatibility/2006" xmlns:p15="http://schemas.microsoft.com/office/powerpoint/2012/main">
    <mc:Choice Requires="p15">
      <p:transition spd="slow" advTm="46399">
        <p15:prstTrans prst="peelOff" invX="1"/>
      </p:transition>
    </mc:Choice>
    <mc:Fallback xmlns="">
      <p:transition spd="slow" advTm="463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arn(outVertic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barn(outVertical)">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0851AC6D-4B21-4DE1-9E9B-C1DA1FD78E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139" y="2249487"/>
            <a:ext cx="5296534" cy="2790061"/>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83D2783D-2DCE-4709-9CB7-0FA318B073B6}"/>
              </a:ext>
            </a:extLst>
          </p:cNvPr>
          <p:cNvSpPr>
            <a:spLocks noGrp="1"/>
          </p:cNvSpPr>
          <p:nvPr>
            <p:ph type="title"/>
          </p:nvPr>
        </p:nvSpPr>
        <p:spPr>
          <a:xfrm>
            <a:off x="1131907" y="219601"/>
            <a:ext cx="9905998" cy="1278233"/>
          </a:xfrm>
        </p:spPr>
        <p:txBody>
          <a:bodyPr>
            <a:normAutofit/>
          </a:bodyPr>
          <a:lstStyle/>
          <a:p>
            <a:r>
              <a:rPr lang="en-GB" dirty="0"/>
              <a:t>how were the documents managed?</a:t>
            </a:r>
          </a:p>
        </p:txBody>
      </p:sp>
      <p:sp>
        <p:nvSpPr>
          <p:cNvPr id="10" name="Content Placeholder 9">
            <a:extLst>
              <a:ext uri="{FF2B5EF4-FFF2-40B4-BE49-F238E27FC236}">
                <a16:creationId xmlns:a16="http://schemas.microsoft.com/office/drawing/2014/main" id="{880CA9C0-37FB-4182-A1EE-13029CBB2379}"/>
              </a:ext>
            </a:extLst>
          </p:cNvPr>
          <p:cNvSpPr>
            <a:spLocks noGrp="1"/>
          </p:cNvSpPr>
          <p:nvPr>
            <p:ph idx="1"/>
          </p:nvPr>
        </p:nvSpPr>
        <p:spPr>
          <a:xfrm>
            <a:off x="5617029" y="1497834"/>
            <a:ext cx="6394832" cy="5140565"/>
          </a:xfrm>
        </p:spPr>
        <p:txBody>
          <a:bodyPr>
            <a:normAutofit lnSpcReduction="10000"/>
          </a:bodyPr>
          <a:lstStyle/>
          <a:p>
            <a:r>
              <a:rPr lang="en-US" dirty="0"/>
              <a:t>Google Drive was used to securely store the files.</a:t>
            </a:r>
          </a:p>
          <a:p>
            <a:endParaRPr lang="en-US" dirty="0"/>
          </a:p>
          <a:p>
            <a:endParaRPr lang="en-US" dirty="0"/>
          </a:p>
          <a:p>
            <a:r>
              <a:rPr lang="en-US" dirty="0"/>
              <a:t>Allowed the team to make any changes to the files freely.</a:t>
            </a:r>
          </a:p>
          <a:p>
            <a:endParaRPr lang="en-US" dirty="0"/>
          </a:p>
          <a:p>
            <a:endParaRPr lang="en-US" dirty="0"/>
          </a:p>
          <a:p>
            <a:r>
              <a:rPr lang="en-US" dirty="0"/>
              <a:t>Notifications allowed the team to be up to date with the progress.</a:t>
            </a:r>
          </a:p>
        </p:txBody>
      </p:sp>
      <p:pic>
        <p:nvPicPr>
          <p:cNvPr id="15" name="Picture 14" descr="A screenshot of a cell phone&#10;&#10;Description generated with very high confidence">
            <a:extLst>
              <a:ext uri="{FF2B5EF4-FFF2-40B4-BE49-F238E27FC236}">
                <a16:creationId xmlns:a16="http://schemas.microsoft.com/office/drawing/2014/main" id="{8C0FD790-9F50-4833-93AE-3C7963D88C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95722" y="1938142"/>
            <a:ext cx="2865368" cy="4259949"/>
          </a:xfrm>
          <a:prstGeom prst="rect">
            <a:avLst/>
          </a:prstGeom>
        </p:spPr>
      </p:pic>
      <p:pic>
        <p:nvPicPr>
          <p:cNvPr id="12" name="Audio 11">
            <a:hlinkClick r:id="" action="ppaction://media"/>
            <a:extLst>
              <a:ext uri="{FF2B5EF4-FFF2-40B4-BE49-F238E27FC236}">
                <a16:creationId xmlns:a16="http://schemas.microsoft.com/office/drawing/2014/main" id="{6A935C14-DF88-431C-81F6-E3ED3E0F797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588050914"/>
      </p:ext>
    </p:extLst>
  </p:cSld>
  <p:clrMapOvr>
    <a:masterClrMapping/>
  </p:clrMapOvr>
  <mc:AlternateContent xmlns:mc="http://schemas.openxmlformats.org/markup-compatibility/2006" xmlns:p15="http://schemas.microsoft.com/office/powerpoint/2012/main">
    <mc:Choice Requires="p15">
      <p:transition spd="slow" advTm="32707">
        <p15:prstTrans prst="peelOff"/>
      </p:transition>
    </mc:Choice>
    <mc:Fallback xmlns="">
      <p:transition spd="slow" advTm="327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10">
                                            <p:txEl>
                                              <p:pRg st="0" end="0"/>
                                            </p:txEl>
                                          </p:spTgt>
                                        </p:tgtEl>
                                        <p:attrNameLst>
                                          <p:attrName>style.visibility</p:attrName>
                                        </p:attrNameLst>
                                      </p:cBhvr>
                                      <p:to>
                                        <p:strVal val="visible"/>
                                      </p:to>
                                    </p:set>
                                    <p:animEffect transition="in" filter="barn(outVertical)">
                                      <p:cBhvr>
                                        <p:cTn id="16" dur="500"/>
                                        <p:tgtEl>
                                          <p:spTgt spid="10">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Vertic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barn(outVertical)">
                                      <p:cBhvr>
                                        <p:cTn id="24" dur="500"/>
                                        <p:tgtEl>
                                          <p:spTgt spid="10">
                                            <p:txEl>
                                              <p:pRg st="3" end="3"/>
                                            </p:txEl>
                                          </p:spTgt>
                                        </p:tgtEl>
                                      </p:cBhvr>
                                    </p:animEffect>
                                  </p:childTnLst>
                                </p:cTn>
                              </p:par>
                              <p:par>
                                <p:cTn id="25" presetID="16" presetClass="exit" presetSubtype="21" fill="hold" nodeType="withEffect">
                                  <p:stCondLst>
                                    <p:cond delay="0"/>
                                  </p:stCondLst>
                                  <p:childTnLst>
                                    <p:animEffect transition="out" filter="barn(inVertical)">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barn(outVertical)">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nodeType="clickEffect">
                                  <p:stCondLst>
                                    <p:cond delay="0"/>
                                  </p:stCondLst>
                                  <p:childTnLst>
                                    <p:set>
                                      <p:cBhvr>
                                        <p:cTn id="35" dur="1" fill="hold">
                                          <p:stCondLst>
                                            <p:cond delay="0"/>
                                          </p:stCondLst>
                                        </p:cTn>
                                        <p:tgtEl>
                                          <p:spTgt spid="10">
                                            <p:txEl>
                                              <p:pRg st="6" end="6"/>
                                            </p:txEl>
                                          </p:spTgt>
                                        </p:tgtEl>
                                        <p:attrNameLst>
                                          <p:attrName>style.visibility</p:attrName>
                                        </p:attrNameLst>
                                      </p:cBhvr>
                                      <p:to>
                                        <p:strVal val="visible"/>
                                      </p:to>
                                    </p:set>
                                    <p:animEffect transition="in" filter="barn(outVertical)">
                                      <p:cBhvr>
                                        <p:cTn id="36"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4912F-E950-4180-B2A4-8561DB47F0CE}"/>
              </a:ext>
            </a:extLst>
          </p:cNvPr>
          <p:cNvSpPr>
            <a:spLocks noGrp="1"/>
          </p:cNvSpPr>
          <p:nvPr>
            <p:ph type="title"/>
          </p:nvPr>
        </p:nvSpPr>
        <p:spPr>
          <a:xfrm>
            <a:off x="1141413" y="242598"/>
            <a:ext cx="9905998" cy="1234510"/>
          </a:xfrm>
        </p:spPr>
        <p:txBody>
          <a:bodyPr/>
          <a:lstStyle/>
          <a:p>
            <a:r>
              <a:rPr lang="en-GB" dirty="0"/>
              <a:t>How was version control helpful?</a:t>
            </a:r>
          </a:p>
        </p:txBody>
      </p:sp>
      <p:sp>
        <p:nvSpPr>
          <p:cNvPr id="3" name="Content Placeholder 2">
            <a:extLst>
              <a:ext uri="{FF2B5EF4-FFF2-40B4-BE49-F238E27FC236}">
                <a16:creationId xmlns:a16="http://schemas.microsoft.com/office/drawing/2014/main" id="{55BBCF21-8677-436D-AFB1-5EB8A2C15652}"/>
              </a:ext>
            </a:extLst>
          </p:cNvPr>
          <p:cNvSpPr>
            <a:spLocks noGrp="1"/>
          </p:cNvSpPr>
          <p:nvPr>
            <p:ph idx="1"/>
          </p:nvPr>
        </p:nvSpPr>
        <p:spPr>
          <a:xfrm>
            <a:off x="1141413" y="1477108"/>
            <a:ext cx="5338274" cy="5138294"/>
          </a:xfrm>
        </p:spPr>
        <p:txBody>
          <a:bodyPr>
            <a:normAutofit/>
          </a:bodyPr>
          <a:lstStyle/>
          <a:p>
            <a:r>
              <a:rPr lang="en-GB" dirty="0"/>
              <a:t>GitHub was also used to securely store the files.</a:t>
            </a:r>
          </a:p>
          <a:p>
            <a:endParaRPr lang="en-GB" dirty="0"/>
          </a:p>
          <a:p>
            <a:endParaRPr lang="en-GB" dirty="0"/>
          </a:p>
          <a:p>
            <a:r>
              <a:rPr lang="en-GB" dirty="0"/>
              <a:t>Allowed the team to keep track of all the updates.</a:t>
            </a:r>
          </a:p>
          <a:p>
            <a:endParaRPr lang="en-GB" dirty="0"/>
          </a:p>
          <a:p>
            <a:endParaRPr lang="en-GB" dirty="0"/>
          </a:p>
          <a:p>
            <a:r>
              <a:rPr lang="en-GB" dirty="0"/>
              <a:t>Proved better than Google Drive.</a:t>
            </a:r>
          </a:p>
          <a:p>
            <a:endParaRPr lang="en-GB" dirty="0"/>
          </a:p>
          <a:p>
            <a:endParaRPr lang="en-GB" dirty="0"/>
          </a:p>
          <a:p>
            <a:endParaRPr lang="en-GB" dirty="0"/>
          </a:p>
          <a:p>
            <a:endParaRPr lang="en-GB" dirty="0"/>
          </a:p>
          <a:p>
            <a:endParaRPr lang="en-GB" dirty="0"/>
          </a:p>
        </p:txBody>
      </p:sp>
      <p:pic>
        <p:nvPicPr>
          <p:cNvPr id="7" name="Picture 6" descr="A screenshot of a computer screen&#10;&#10;Description generated with very high confidence">
            <a:extLst>
              <a:ext uri="{FF2B5EF4-FFF2-40B4-BE49-F238E27FC236}">
                <a16:creationId xmlns:a16="http://schemas.microsoft.com/office/drawing/2014/main" id="{B9DBCCC9-E5F4-43B2-8D63-E4745B52A1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87017" y="2146388"/>
            <a:ext cx="5338274" cy="2650884"/>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4EE08826-58D6-49BF-AEF9-D8D86770059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87017" y="1827673"/>
            <a:ext cx="5338274" cy="3288315"/>
          </a:xfrm>
          <a:prstGeom prst="rect">
            <a:avLst/>
          </a:prstGeom>
        </p:spPr>
      </p:pic>
      <p:pic>
        <p:nvPicPr>
          <p:cNvPr id="16" name="Audio 15">
            <a:hlinkClick r:id="" action="ppaction://media"/>
            <a:extLst>
              <a:ext uri="{FF2B5EF4-FFF2-40B4-BE49-F238E27FC236}">
                <a16:creationId xmlns:a16="http://schemas.microsoft.com/office/drawing/2014/main" id="{67112D1B-6470-48E5-B8BF-4331C72E187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703409858"/>
      </p:ext>
    </p:extLst>
  </p:cSld>
  <p:clrMapOvr>
    <a:masterClrMapping/>
  </p:clrMapOvr>
  <mc:AlternateContent xmlns:mc="http://schemas.openxmlformats.org/markup-compatibility/2006" xmlns:p15="http://schemas.microsoft.com/office/powerpoint/2012/main">
    <mc:Choice Requires="p15">
      <p:transition spd="slow" advTm="65060">
        <p15:prstTrans prst="peelOff" invX="1"/>
      </p:transition>
    </mc:Choice>
    <mc:Fallback xmlns="">
      <p:transition spd="slow" advTm="650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outVertical)">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barn(outVertical)">
                                      <p:cBhvr>
                                        <p:cTn id="24" dur="500"/>
                                        <p:tgtEl>
                                          <p:spTgt spid="3">
                                            <p:txEl>
                                              <p:pRg st="3" end="3"/>
                                            </p:txEl>
                                          </p:spTgt>
                                        </p:tgtEl>
                                      </p:cBhvr>
                                    </p:animEffect>
                                  </p:childTnLst>
                                </p:cTn>
                              </p:par>
                              <p:par>
                                <p:cTn id="25" presetID="16" presetClass="exit" presetSubtype="21" fill="hold" nodeType="withEffect">
                                  <p:stCondLst>
                                    <p:cond delay="0"/>
                                  </p:stCondLst>
                                  <p:childTnLst>
                                    <p:animEffect transition="out" filter="barn(inVertical)">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barn(outVertical)">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barn(outVertical)">
                                      <p:cBhvr>
                                        <p:cTn id="3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6"/>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94554-2A8B-4330-8780-328A2410F17A}"/>
              </a:ext>
            </a:extLst>
          </p:cNvPr>
          <p:cNvSpPr>
            <a:spLocks noGrp="1"/>
          </p:cNvSpPr>
          <p:nvPr>
            <p:ph type="title"/>
          </p:nvPr>
        </p:nvSpPr>
        <p:spPr>
          <a:xfrm>
            <a:off x="1141413" y="317242"/>
            <a:ext cx="9905998" cy="1306286"/>
          </a:xfrm>
        </p:spPr>
        <p:txBody>
          <a:bodyPr/>
          <a:lstStyle/>
          <a:p>
            <a:r>
              <a:rPr lang="en-GB" dirty="0"/>
              <a:t>How did it pay off?</a:t>
            </a:r>
          </a:p>
        </p:txBody>
      </p:sp>
      <p:sp>
        <p:nvSpPr>
          <p:cNvPr id="3" name="Content Placeholder 2">
            <a:extLst>
              <a:ext uri="{FF2B5EF4-FFF2-40B4-BE49-F238E27FC236}">
                <a16:creationId xmlns:a16="http://schemas.microsoft.com/office/drawing/2014/main" id="{2962E531-8345-44F0-AC39-CF4B00198B42}"/>
              </a:ext>
            </a:extLst>
          </p:cNvPr>
          <p:cNvSpPr>
            <a:spLocks noGrp="1"/>
          </p:cNvSpPr>
          <p:nvPr>
            <p:ph idx="1"/>
          </p:nvPr>
        </p:nvSpPr>
        <p:spPr>
          <a:xfrm>
            <a:off x="1141412" y="1623528"/>
            <a:ext cx="9905999" cy="5029199"/>
          </a:xfrm>
        </p:spPr>
        <p:txBody>
          <a:bodyPr/>
          <a:lstStyle/>
          <a:p>
            <a:r>
              <a:rPr lang="en-GB" dirty="0"/>
              <a:t>Made communication easier and easy to use.</a:t>
            </a:r>
          </a:p>
          <a:p>
            <a:endParaRPr lang="en-GB" dirty="0"/>
          </a:p>
          <a:p>
            <a:endParaRPr lang="en-GB" dirty="0"/>
          </a:p>
          <a:p>
            <a:r>
              <a:rPr lang="en-GB" dirty="0"/>
              <a:t>Proved to be reliable and cost-efficient.</a:t>
            </a:r>
          </a:p>
          <a:p>
            <a:endParaRPr lang="en-GB" dirty="0"/>
          </a:p>
          <a:p>
            <a:endParaRPr lang="en-GB" dirty="0"/>
          </a:p>
          <a:p>
            <a:r>
              <a:rPr lang="en-GB" dirty="0"/>
              <a:t>Allowed the team to work together on a single document and discuss about it at the same time.</a:t>
            </a:r>
          </a:p>
          <a:p>
            <a:endParaRPr lang="en-GB" dirty="0"/>
          </a:p>
          <a:p>
            <a:endParaRPr lang="en-GB" dirty="0"/>
          </a:p>
          <a:p>
            <a:endParaRPr lang="en-GB" dirty="0"/>
          </a:p>
          <a:p>
            <a:endParaRPr lang="en-GB" dirty="0"/>
          </a:p>
        </p:txBody>
      </p:sp>
      <p:pic>
        <p:nvPicPr>
          <p:cNvPr id="13" name="Audio 12">
            <a:hlinkClick r:id="" action="ppaction://media"/>
            <a:extLst>
              <a:ext uri="{FF2B5EF4-FFF2-40B4-BE49-F238E27FC236}">
                <a16:creationId xmlns:a16="http://schemas.microsoft.com/office/drawing/2014/main" id="{56238A74-3F90-472F-9C4F-0443B117AC4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180483242"/>
      </p:ext>
    </p:extLst>
  </p:cSld>
  <p:clrMapOvr>
    <a:masterClrMapping/>
  </p:clrMapOvr>
  <mc:AlternateContent xmlns:mc="http://schemas.openxmlformats.org/markup-compatibility/2006" xmlns:p15="http://schemas.microsoft.com/office/powerpoint/2012/main">
    <mc:Choice Requires="p15">
      <p:transition spd="slow" advTm="37465">
        <p15:prstTrans prst="peelOff"/>
      </p:transition>
    </mc:Choice>
    <mc:Fallback xmlns="">
      <p:transition spd="slow" advTm="374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outVertic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barn(outVertical)">
                                      <p:cBhvr>
                                        <p:cTn id="2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3"/>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6">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pic>
        <p:nvPicPr>
          <p:cNvPr id="6" name="Picture 5" descr="A screenshot of a cell phone&#10;&#10;Description generated with very high confidence">
            <a:extLst>
              <a:ext uri="{FF2B5EF4-FFF2-40B4-BE49-F238E27FC236}">
                <a16:creationId xmlns:a16="http://schemas.microsoft.com/office/drawing/2014/main" id="{9E3D3956-A0CF-4195-9E7C-CD7DBF2CF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6538" y="1646521"/>
            <a:ext cx="5122419" cy="2393635"/>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6FFABF5D-8F8D-491C-A2DA-7804E194BB66}"/>
              </a:ext>
            </a:extLst>
          </p:cNvPr>
          <p:cNvSpPr>
            <a:spLocks noGrp="1"/>
          </p:cNvSpPr>
          <p:nvPr>
            <p:ph type="title"/>
          </p:nvPr>
        </p:nvSpPr>
        <p:spPr>
          <a:xfrm>
            <a:off x="1143001" y="167951"/>
            <a:ext cx="9905998" cy="1478570"/>
          </a:xfrm>
        </p:spPr>
        <p:txBody>
          <a:bodyPr>
            <a:normAutofit/>
          </a:bodyPr>
          <a:lstStyle/>
          <a:p>
            <a:r>
              <a:rPr lang="en-GB" dirty="0"/>
              <a:t>What else can be done?</a:t>
            </a:r>
          </a:p>
        </p:txBody>
      </p:sp>
      <p:sp>
        <p:nvSpPr>
          <p:cNvPr id="3" name="Content Placeholder 2">
            <a:extLst>
              <a:ext uri="{FF2B5EF4-FFF2-40B4-BE49-F238E27FC236}">
                <a16:creationId xmlns:a16="http://schemas.microsoft.com/office/drawing/2014/main" id="{5600CE1B-A3EC-430E-998E-5A95F6523F6B}"/>
              </a:ext>
            </a:extLst>
          </p:cNvPr>
          <p:cNvSpPr>
            <a:spLocks noGrp="1"/>
          </p:cNvSpPr>
          <p:nvPr>
            <p:ph idx="1"/>
          </p:nvPr>
        </p:nvSpPr>
        <p:spPr>
          <a:xfrm>
            <a:off x="5589036" y="1646521"/>
            <a:ext cx="6456783" cy="5043528"/>
          </a:xfrm>
        </p:spPr>
        <p:txBody>
          <a:bodyPr>
            <a:normAutofit lnSpcReduction="10000"/>
          </a:bodyPr>
          <a:lstStyle/>
          <a:p>
            <a:pPr>
              <a:lnSpc>
                <a:spcPct val="110000"/>
              </a:lnSpc>
            </a:pPr>
            <a:r>
              <a:rPr lang="en-GB" dirty="0"/>
              <a:t>There are other software products available online that offer more features.</a:t>
            </a:r>
          </a:p>
          <a:p>
            <a:pPr>
              <a:lnSpc>
                <a:spcPct val="110000"/>
              </a:lnSpc>
            </a:pPr>
            <a:endParaRPr lang="en-GB" dirty="0"/>
          </a:p>
          <a:p>
            <a:pPr>
              <a:lnSpc>
                <a:spcPct val="110000"/>
              </a:lnSpc>
            </a:pPr>
            <a:endParaRPr lang="en-GB" dirty="0"/>
          </a:p>
          <a:p>
            <a:pPr>
              <a:lnSpc>
                <a:spcPct val="110000"/>
              </a:lnSpc>
            </a:pPr>
            <a:r>
              <a:rPr lang="en-GB" dirty="0"/>
              <a:t>Some of them are </a:t>
            </a:r>
            <a:r>
              <a:rPr lang="en-GB" dirty="0" err="1"/>
              <a:t>Orcanos</a:t>
            </a:r>
            <a:r>
              <a:rPr lang="en-GB" dirty="0"/>
              <a:t>, </a:t>
            </a:r>
            <a:r>
              <a:rPr lang="en-GB" dirty="0" err="1"/>
              <a:t>Glasscubes</a:t>
            </a:r>
            <a:r>
              <a:rPr lang="en-GB" dirty="0"/>
              <a:t> and </a:t>
            </a:r>
            <a:r>
              <a:rPr lang="en-GB" dirty="0" err="1"/>
              <a:t>PandaDoc</a:t>
            </a:r>
            <a:r>
              <a:rPr lang="en-GB" dirty="0"/>
              <a:t> (</a:t>
            </a:r>
            <a:r>
              <a:rPr lang="en-GB" dirty="0" err="1"/>
              <a:t>Orcanos</a:t>
            </a:r>
            <a:r>
              <a:rPr lang="en-GB" dirty="0"/>
              <a:t> n.d.; </a:t>
            </a:r>
            <a:r>
              <a:rPr lang="en-GB" dirty="0" err="1"/>
              <a:t>GlassCubes</a:t>
            </a:r>
            <a:r>
              <a:rPr lang="en-GB" dirty="0"/>
              <a:t> n.d.; </a:t>
            </a:r>
            <a:r>
              <a:rPr lang="en-GB" dirty="0" err="1"/>
              <a:t>PandaDoc</a:t>
            </a:r>
            <a:r>
              <a:rPr lang="en-GB" dirty="0"/>
              <a:t> n.d.).</a:t>
            </a:r>
          </a:p>
          <a:p>
            <a:pPr marL="0" indent="0">
              <a:lnSpc>
                <a:spcPct val="110000"/>
              </a:lnSpc>
              <a:buNone/>
            </a:pPr>
            <a:r>
              <a:rPr lang="en-GB" dirty="0"/>
              <a:t> </a:t>
            </a:r>
          </a:p>
          <a:p>
            <a:pPr marL="0" indent="0">
              <a:lnSpc>
                <a:spcPct val="110000"/>
              </a:lnSpc>
              <a:buNone/>
            </a:pPr>
            <a:endParaRPr lang="en-GB" dirty="0"/>
          </a:p>
          <a:p>
            <a:pPr>
              <a:lnSpc>
                <a:spcPct val="110000"/>
              </a:lnSpc>
            </a:pPr>
            <a:r>
              <a:rPr lang="en-GB" dirty="0"/>
              <a:t>They even seemed to be used by a lot of prestigious companies.</a:t>
            </a:r>
          </a:p>
          <a:p>
            <a:pPr>
              <a:lnSpc>
                <a:spcPct val="110000"/>
              </a:lnSpc>
            </a:pPr>
            <a:endParaRPr lang="en-GB" sz="1700" dirty="0"/>
          </a:p>
          <a:p>
            <a:pPr>
              <a:lnSpc>
                <a:spcPct val="110000"/>
              </a:lnSpc>
            </a:pPr>
            <a:endParaRPr lang="en-GB" sz="1700" dirty="0"/>
          </a:p>
        </p:txBody>
      </p:sp>
      <p:pic>
        <p:nvPicPr>
          <p:cNvPr id="8" name="Picture 7" descr="A screenshot of a social media post&#10;&#10;Description generated with very high confidence">
            <a:extLst>
              <a:ext uri="{FF2B5EF4-FFF2-40B4-BE49-F238E27FC236}">
                <a16:creationId xmlns:a16="http://schemas.microsoft.com/office/drawing/2014/main" id="{76E84763-0CAF-4504-BA7F-872FA24631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6180" y="4128068"/>
            <a:ext cx="5363137" cy="2393634"/>
          </a:xfrm>
          <a:prstGeom prst="rect">
            <a:avLst/>
          </a:prstGeom>
        </p:spPr>
      </p:pic>
      <p:pic>
        <p:nvPicPr>
          <p:cNvPr id="10" name="Picture 9" descr="A screenshot of a cell phone&#10;&#10;Description generated with high confidence">
            <a:extLst>
              <a:ext uri="{FF2B5EF4-FFF2-40B4-BE49-F238E27FC236}">
                <a16:creationId xmlns:a16="http://schemas.microsoft.com/office/drawing/2014/main" id="{39E1CE81-DFC4-4A10-A16C-D5A66806C6F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6538" y="2178995"/>
            <a:ext cx="5122420" cy="1478569"/>
          </a:xfrm>
          <a:prstGeom prst="rect">
            <a:avLst/>
          </a:prstGeom>
        </p:spPr>
      </p:pic>
      <p:pic>
        <p:nvPicPr>
          <p:cNvPr id="12" name="Picture 11" descr="A screenshot of a cell phone&#10;&#10;Description generated with high confidence">
            <a:extLst>
              <a:ext uri="{FF2B5EF4-FFF2-40B4-BE49-F238E27FC236}">
                <a16:creationId xmlns:a16="http://schemas.microsoft.com/office/drawing/2014/main" id="{25F6E00B-7282-41FB-9953-C7A2AB860D6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9188" y="4429406"/>
            <a:ext cx="5277118" cy="1790957"/>
          </a:xfrm>
          <a:prstGeom prst="rect">
            <a:avLst/>
          </a:prstGeom>
        </p:spPr>
      </p:pic>
      <p:pic>
        <p:nvPicPr>
          <p:cNvPr id="7" name="Audio 6">
            <a:hlinkClick r:id="" action="ppaction://media"/>
            <a:extLst>
              <a:ext uri="{FF2B5EF4-FFF2-40B4-BE49-F238E27FC236}">
                <a16:creationId xmlns:a16="http://schemas.microsoft.com/office/drawing/2014/main" id="{21E2902E-DE6B-4C59-881A-4B1F1ED83B6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634752379"/>
      </p:ext>
    </p:extLst>
  </p:cSld>
  <p:clrMapOvr>
    <a:masterClrMapping/>
  </p:clrMapOvr>
  <mc:AlternateContent xmlns:mc="http://schemas.openxmlformats.org/markup-compatibility/2006" xmlns:p15="http://schemas.microsoft.com/office/powerpoint/2012/main">
    <mc:Choice Requires="p15">
      <p:transition spd="slow" advTm="28600">
        <p15:prstTrans prst="peelOff" invX="1"/>
      </p:transition>
    </mc:Choice>
    <mc:Fallback xmlns="">
      <p:transition spd="slow" advTm="286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outVertical)">
                                      <p:cBhvr>
                                        <p:cTn id="21" dur="500"/>
                                        <p:tgtEl>
                                          <p:spTgt spid="3">
                                            <p:txEl>
                                              <p:pRg st="3" end="3"/>
                                            </p:txEl>
                                          </p:spTgt>
                                        </p:tgtEl>
                                      </p:cBhvr>
                                    </p:animEffect>
                                  </p:childTnLst>
                                </p:cTn>
                              </p:par>
                              <p:par>
                                <p:cTn id="22" presetID="16" presetClass="entr" presetSubtype="37"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arn(outVertical)">
                                      <p:cBhvr>
                                        <p:cTn id="24" dur="500"/>
                                        <p:tgtEl>
                                          <p:spTgt spid="6"/>
                                        </p:tgtEl>
                                      </p:cBhvr>
                                    </p:animEffect>
                                  </p:childTnLst>
                                </p:cTn>
                              </p:par>
                              <p:par>
                                <p:cTn id="25" presetID="16" presetClass="entr" presetSubtype="37"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outVertic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barn(outVertical)">
                                      <p:cBhvr>
                                        <p:cTn id="32" dur="500"/>
                                        <p:tgtEl>
                                          <p:spTgt spid="3">
                                            <p:txEl>
                                              <p:pRg st="6" end="6"/>
                                            </p:txEl>
                                          </p:spTgt>
                                        </p:tgtEl>
                                      </p:cBhvr>
                                    </p:animEffect>
                                  </p:childTnLst>
                                </p:cTn>
                              </p:par>
                              <p:par>
                                <p:cTn id="33" presetID="16" presetClass="exit" presetSubtype="21" fill="hold" nodeType="withEffect">
                                  <p:stCondLst>
                                    <p:cond delay="0"/>
                                  </p:stCondLst>
                                  <p:childTnLst>
                                    <p:animEffect transition="out" filter="barn(inVertical)">
                                      <p:cBhvr>
                                        <p:cTn id="34" dur="500"/>
                                        <p:tgtEl>
                                          <p:spTgt spid="6"/>
                                        </p:tgtEl>
                                      </p:cBhvr>
                                    </p:animEffect>
                                    <p:set>
                                      <p:cBhvr>
                                        <p:cTn id="35" dur="1" fill="hold">
                                          <p:stCondLst>
                                            <p:cond delay="499"/>
                                          </p:stCondLst>
                                        </p:cTn>
                                        <p:tgtEl>
                                          <p:spTgt spid="6"/>
                                        </p:tgtEl>
                                        <p:attrNameLst>
                                          <p:attrName>style.visibility</p:attrName>
                                        </p:attrNameLst>
                                      </p:cBhvr>
                                      <p:to>
                                        <p:strVal val="hidden"/>
                                      </p:to>
                                    </p:set>
                                  </p:childTnLst>
                                </p:cTn>
                              </p:par>
                              <p:par>
                                <p:cTn id="36" presetID="16" presetClass="exit" presetSubtype="21" fill="hold" nodeType="withEffect">
                                  <p:stCondLst>
                                    <p:cond delay="0"/>
                                  </p:stCondLst>
                                  <p:childTnLst>
                                    <p:animEffect transition="out" filter="barn(inVertical)">
                                      <p:cBhvr>
                                        <p:cTn id="37" dur="500"/>
                                        <p:tgtEl>
                                          <p:spTgt spid="8"/>
                                        </p:tgtEl>
                                      </p:cBhvr>
                                    </p:animEffect>
                                    <p:set>
                                      <p:cBhvr>
                                        <p:cTn id="38" dur="1" fill="hold">
                                          <p:stCondLst>
                                            <p:cond delay="499"/>
                                          </p:stCondLst>
                                        </p:cTn>
                                        <p:tgtEl>
                                          <p:spTgt spid="8"/>
                                        </p:tgtEl>
                                        <p:attrNameLst>
                                          <p:attrName>style.visibility</p:attrName>
                                        </p:attrNameLst>
                                      </p:cBhvr>
                                      <p:to>
                                        <p:strVal val="hidden"/>
                                      </p:to>
                                    </p:set>
                                  </p:childTnLst>
                                </p:cTn>
                              </p:par>
                            </p:childTnLst>
                          </p:cTn>
                        </p:par>
                        <p:par>
                          <p:cTn id="39" fill="hold">
                            <p:stCondLst>
                              <p:cond delay="500"/>
                            </p:stCondLst>
                            <p:childTnLst>
                              <p:par>
                                <p:cTn id="40" presetID="16" presetClass="entr" presetSubtype="37"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outVertical)">
                                      <p:cBhvr>
                                        <p:cTn id="42" dur="500"/>
                                        <p:tgtEl>
                                          <p:spTgt spid="10"/>
                                        </p:tgtEl>
                                      </p:cBhvr>
                                    </p:animEffect>
                                  </p:childTnLst>
                                </p:cTn>
                              </p:par>
                              <p:par>
                                <p:cTn id="43" presetID="16" presetClass="entr" presetSubtype="37"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barn(outVertical)">
                                      <p:cBhvr>
                                        <p:cTn id="4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6" fill="hold" display="0">
                  <p:stCondLst>
                    <p:cond delay="indefinite"/>
                  </p:stCondLst>
                  <p:endCondLst>
                    <p:cond evt="onStopAudio" delay="0">
                      <p:tgtEl>
                        <p:sldTgt/>
                      </p:tgtEl>
                    </p:cond>
                  </p:endCondLst>
                </p:cTn>
                <p:tgtEl>
                  <p:spTgt spid="7"/>
                </p:tgtEl>
              </p:cMediaNode>
            </p:audio>
          </p:childTnLst>
        </p:cTn>
      </p:par>
    </p:tnLst>
    <p:bldLst>
      <p:bldP spid="2" grpId="0"/>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1CBAD-73A6-43E7-8051-23D4A8D70DC4}"/>
              </a:ext>
            </a:extLst>
          </p:cNvPr>
          <p:cNvSpPr>
            <a:spLocks noGrp="1"/>
          </p:cNvSpPr>
          <p:nvPr>
            <p:ph type="title"/>
          </p:nvPr>
        </p:nvSpPr>
        <p:spPr>
          <a:xfrm>
            <a:off x="1143001" y="94250"/>
            <a:ext cx="9905998" cy="1553214"/>
          </a:xfrm>
        </p:spPr>
        <p:txBody>
          <a:bodyPr/>
          <a:lstStyle/>
          <a:p>
            <a:r>
              <a:rPr lang="en-GB" dirty="0"/>
              <a:t>Why were these not chosen?</a:t>
            </a:r>
          </a:p>
        </p:txBody>
      </p:sp>
      <p:sp>
        <p:nvSpPr>
          <p:cNvPr id="3" name="Content Placeholder 2">
            <a:extLst>
              <a:ext uri="{FF2B5EF4-FFF2-40B4-BE49-F238E27FC236}">
                <a16:creationId xmlns:a16="http://schemas.microsoft.com/office/drawing/2014/main" id="{41354A29-52AC-49F4-A8E2-2F5EC0530244}"/>
              </a:ext>
            </a:extLst>
          </p:cNvPr>
          <p:cNvSpPr>
            <a:spLocks noGrp="1"/>
          </p:cNvSpPr>
          <p:nvPr>
            <p:ph idx="1"/>
          </p:nvPr>
        </p:nvSpPr>
        <p:spPr>
          <a:xfrm>
            <a:off x="1143001" y="1647464"/>
            <a:ext cx="5617722" cy="4724402"/>
          </a:xfrm>
        </p:spPr>
        <p:txBody>
          <a:bodyPr>
            <a:normAutofit fontScale="92500" lnSpcReduction="20000"/>
          </a:bodyPr>
          <a:lstStyle/>
          <a:p>
            <a:r>
              <a:rPr lang="en-GB" dirty="0"/>
              <a:t>One of the reasons is that they’re priced by subscriptions (</a:t>
            </a:r>
            <a:r>
              <a:rPr lang="en-GB" dirty="0" err="1"/>
              <a:t>Orcanos</a:t>
            </a:r>
            <a:r>
              <a:rPr lang="en-GB" dirty="0"/>
              <a:t> n.d.; </a:t>
            </a:r>
            <a:r>
              <a:rPr lang="en-GB" dirty="0" err="1"/>
              <a:t>GlassCubes</a:t>
            </a:r>
            <a:r>
              <a:rPr lang="en-GB" dirty="0"/>
              <a:t> n.d.; </a:t>
            </a:r>
            <a:r>
              <a:rPr lang="en-GB" dirty="0" err="1"/>
              <a:t>PandaDoc</a:t>
            </a:r>
            <a:r>
              <a:rPr lang="en-GB" dirty="0"/>
              <a:t> n.d.).</a:t>
            </a:r>
          </a:p>
          <a:p>
            <a:endParaRPr lang="en-GB" dirty="0"/>
          </a:p>
          <a:p>
            <a:endParaRPr lang="en-GB" dirty="0"/>
          </a:p>
          <a:p>
            <a:r>
              <a:rPr lang="en-GB" dirty="0"/>
              <a:t>The features they provided weren’t necessary for our project.</a:t>
            </a:r>
          </a:p>
          <a:p>
            <a:endParaRPr lang="en-GB" dirty="0"/>
          </a:p>
          <a:p>
            <a:endParaRPr lang="en-GB" dirty="0"/>
          </a:p>
          <a:p>
            <a:r>
              <a:rPr lang="en-GB" dirty="0"/>
              <a:t>The team members could not afford to pay for such services.</a:t>
            </a:r>
          </a:p>
          <a:p>
            <a:endParaRPr lang="en-GB" dirty="0"/>
          </a:p>
        </p:txBody>
      </p:sp>
      <p:pic>
        <p:nvPicPr>
          <p:cNvPr id="5" name="Picture 4" descr="A screenshot of a cell phone&#10;&#10;Description generated with very high confidence">
            <a:extLst>
              <a:ext uri="{FF2B5EF4-FFF2-40B4-BE49-F238E27FC236}">
                <a16:creationId xmlns:a16="http://schemas.microsoft.com/office/drawing/2014/main" id="{84D9273C-AF0C-44B1-AA3C-A262F4328A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7277" y="1245711"/>
            <a:ext cx="4715720" cy="2763954"/>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CAB4814E-2161-42F2-84CA-E16EE8E3DF6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37277" y="4094046"/>
            <a:ext cx="4715720" cy="2569402"/>
          </a:xfrm>
          <a:prstGeom prst="rect">
            <a:avLst/>
          </a:prstGeom>
        </p:spPr>
      </p:pic>
      <p:pic>
        <p:nvPicPr>
          <p:cNvPr id="4" name="Audio 3">
            <a:hlinkClick r:id="" action="ppaction://media"/>
            <a:extLst>
              <a:ext uri="{FF2B5EF4-FFF2-40B4-BE49-F238E27FC236}">
                <a16:creationId xmlns:a16="http://schemas.microsoft.com/office/drawing/2014/main" id="{FA06128E-5F4B-4302-9F1F-A3F313A3089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504395343"/>
      </p:ext>
    </p:extLst>
  </p:cSld>
  <p:clrMapOvr>
    <a:masterClrMapping/>
  </p:clrMapOvr>
  <mc:AlternateContent xmlns:mc="http://schemas.openxmlformats.org/markup-compatibility/2006" xmlns:p15="http://schemas.microsoft.com/office/powerpoint/2012/main">
    <mc:Choice Requires="p15">
      <p:transition spd="slow" advTm="29844">
        <p15:prstTrans prst="peelOff"/>
      </p:transition>
    </mc:Choice>
    <mc:Fallback xmlns="">
      <p:transition spd="slow" advTm="298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outVertical)">
                                      <p:cBhvr>
                                        <p:cTn id="19" dur="500"/>
                                        <p:tgtEl>
                                          <p:spTgt spid="5"/>
                                        </p:tgtEl>
                                      </p:cBhvr>
                                    </p:animEffect>
                                  </p:childTnLst>
                                </p:cTn>
                              </p:par>
                              <p:par>
                                <p:cTn id="20" presetID="16" presetClass="entr" presetSubtype="37"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arn(outVertic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outVertic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barn(outVertical)">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4"/>
                </p:tgtEl>
              </p:cMediaNode>
            </p:audio>
          </p:childTnLst>
        </p:cTn>
      </p:par>
    </p:tnLst>
    <p:bldLst>
      <p:bldP spid="2" grpId="0"/>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445B0-FACA-490C-A162-244902B1E643}"/>
              </a:ext>
            </a:extLst>
          </p:cNvPr>
          <p:cNvSpPr>
            <a:spLocks noGrp="1"/>
          </p:cNvSpPr>
          <p:nvPr>
            <p:ph type="title"/>
          </p:nvPr>
        </p:nvSpPr>
        <p:spPr>
          <a:xfrm>
            <a:off x="1143001" y="215899"/>
            <a:ext cx="9905998" cy="1478570"/>
          </a:xfrm>
        </p:spPr>
        <p:txBody>
          <a:bodyPr/>
          <a:lstStyle/>
          <a:p>
            <a:r>
              <a:rPr lang="en-GB" dirty="0"/>
              <a:t>references</a:t>
            </a:r>
          </a:p>
        </p:txBody>
      </p:sp>
      <p:sp>
        <p:nvSpPr>
          <p:cNvPr id="3" name="Content Placeholder 2">
            <a:extLst>
              <a:ext uri="{FF2B5EF4-FFF2-40B4-BE49-F238E27FC236}">
                <a16:creationId xmlns:a16="http://schemas.microsoft.com/office/drawing/2014/main" id="{08F0FFBB-A236-44EF-A87B-0FA1BED5B5E0}"/>
              </a:ext>
            </a:extLst>
          </p:cNvPr>
          <p:cNvSpPr>
            <a:spLocks noGrp="1"/>
          </p:cNvSpPr>
          <p:nvPr>
            <p:ph idx="1"/>
          </p:nvPr>
        </p:nvSpPr>
        <p:spPr>
          <a:xfrm>
            <a:off x="744279" y="1694468"/>
            <a:ext cx="11231820" cy="5163531"/>
          </a:xfrm>
        </p:spPr>
        <p:txBody>
          <a:bodyPr>
            <a:normAutofit fontScale="47500" lnSpcReduction="20000"/>
          </a:bodyPr>
          <a:lstStyle/>
          <a:p>
            <a:r>
              <a:rPr lang="en-GB" dirty="0"/>
              <a:t>AIIM, n.d. What is Document Management (DMS) [viewed 11 April 2018]. Available from: http://www.aiim.org/What-Is-Document-Imaging#</a:t>
            </a:r>
          </a:p>
          <a:p>
            <a:endParaRPr lang="en-GB" dirty="0"/>
          </a:p>
          <a:p>
            <a:r>
              <a:rPr lang="en-GB" dirty="0"/>
              <a:t>ATLASSIAN, n.d. What is version control </a:t>
            </a:r>
            <a:r>
              <a:rPr lang="en-US" dirty="0"/>
              <a:t>| Atlassian Git Tutorial [viewed 11 April 2018]. Available from: </a:t>
            </a:r>
            <a:r>
              <a:rPr lang="en-GB" dirty="0"/>
              <a:t>https://www.atlassian.com/git/tutorials/what-is-version-control#</a:t>
            </a:r>
          </a:p>
          <a:p>
            <a:endParaRPr lang="en-GB" dirty="0"/>
          </a:p>
          <a:p>
            <a:r>
              <a:rPr lang="en-GB" dirty="0"/>
              <a:t>ORCANOS, n.d. </a:t>
            </a:r>
            <a:r>
              <a:rPr lang="en-GB" dirty="0" err="1"/>
              <a:t>Orcanos</a:t>
            </a:r>
            <a:r>
              <a:rPr lang="en-GB" dirty="0"/>
              <a:t> Software – ALM and Quality Management [viewed 11 April 2018]. Available from: https://www.orcanos.com/compliance/</a:t>
            </a:r>
          </a:p>
          <a:p>
            <a:endParaRPr lang="en-GB" dirty="0"/>
          </a:p>
          <a:p>
            <a:r>
              <a:rPr lang="en-GB" dirty="0"/>
              <a:t>PANDADOC, n.d. Features – </a:t>
            </a:r>
            <a:r>
              <a:rPr lang="en-GB" dirty="0" err="1"/>
              <a:t>PandaDoc</a:t>
            </a:r>
            <a:r>
              <a:rPr lang="en-GB" dirty="0"/>
              <a:t> [viewed 11 April 2018]. Available from: https://www.pandadoc.com/features/</a:t>
            </a:r>
          </a:p>
          <a:p>
            <a:endParaRPr lang="en-GB" dirty="0"/>
          </a:p>
          <a:p>
            <a:r>
              <a:rPr lang="en-GB" dirty="0"/>
              <a:t>GLASSCUBES, n.d. Secured Online Workspaces for Business | </a:t>
            </a:r>
            <a:r>
              <a:rPr lang="en-GB" dirty="0" err="1"/>
              <a:t>Glasscubes</a:t>
            </a:r>
            <a:r>
              <a:rPr lang="en-GB" dirty="0"/>
              <a:t> [viewed 11 April 2018]. Available from: https://www.glasscubes.com/</a:t>
            </a:r>
          </a:p>
          <a:p>
            <a:endParaRPr lang="en-US" dirty="0"/>
          </a:p>
          <a:p>
            <a:r>
              <a:rPr lang="en-US" dirty="0"/>
              <a:t>ORCANOS, n.d. Pricing – </a:t>
            </a:r>
            <a:r>
              <a:rPr lang="en-US" dirty="0" err="1"/>
              <a:t>orcanos</a:t>
            </a:r>
            <a:r>
              <a:rPr lang="en-US" dirty="0"/>
              <a:t> [viewed 11 April 2018]. Available from: https://www.orcanos.com/compliance/orcanos-pricing/</a:t>
            </a:r>
          </a:p>
          <a:p>
            <a:endParaRPr lang="en-US" dirty="0"/>
          </a:p>
          <a:p>
            <a:r>
              <a:rPr lang="en-US" dirty="0"/>
              <a:t>PANDADOC, n.d. Pricing – </a:t>
            </a:r>
            <a:r>
              <a:rPr lang="en-US" dirty="0" err="1"/>
              <a:t>PandaDoc</a:t>
            </a:r>
            <a:r>
              <a:rPr lang="en-US" dirty="0"/>
              <a:t> [viewed 11 April 2018]. Available from: https://www.pandadoc.com/pricing/</a:t>
            </a:r>
          </a:p>
          <a:p>
            <a:endParaRPr lang="en-US" dirty="0"/>
          </a:p>
          <a:p>
            <a:r>
              <a:rPr lang="en-US" dirty="0"/>
              <a:t>GLASSCUBES, n.d. Team, Workgroup or Enterprise – Which one’s right for you? [viewed 11 April 2018]. Available from: https://www.glasscubes.com/pricing/</a:t>
            </a:r>
            <a:endParaRPr lang="en-GB" dirty="0"/>
          </a:p>
        </p:txBody>
      </p:sp>
      <p:pic>
        <p:nvPicPr>
          <p:cNvPr id="4" name="Audio 3">
            <a:hlinkClick r:id="" action="ppaction://media"/>
            <a:extLst>
              <a:ext uri="{FF2B5EF4-FFF2-40B4-BE49-F238E27FC236}">
                <a16:creationId xmlns:a16="http://schemas.microsoft.com/office/drawing/2014/main" id="{37A4ECEB-074B-4BD2-BD9E-CA86F081A3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49919591"/>
      </p:ext>
    </p:extLst>
  </p:cSld>
  <p:clrMapOvr>
    <a:masterClrMapping/>
  </p:clrMapOvr>
  <mc:AlternateContent xmlns:mc="http://schemas.openxmlformats.org/markup-compatibility/2006" xmlns:p15="http://schemas.microsoft.com/office/powerpoint/2012/main">
    <mc:Choice Requires="p15">
      <p:transition spd="slow" advTm="1776">
        <p15:prstTrans prst="peelOff" invX="1"/>
      </p:transition>
    </mc:Choice>
    <mc:Fallback xmlns="">
      <p:transition spd="slow" advTm="17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5|2.1|15.1|21.5"/>
</p:tagLst>
</file>

<file path=ppt/tags/tag2.xml><?xml version="1.0" encoding="utf-8"?>
<p:tagLst xmlns:a="http://schemas.openxmlformats.org/drawingml/2006/main" xmlns:r="http://schemas.openxmlformats.org/officeDocument/2006/relationships" xmlns:p="http://schemas.openxmlformats.org/presentationml/2006/main">
  <p:tag name="TIMING" val="|0.6|2.9|10|13.1"/>
</p:tagLst>
</file>

<file path=ppt/tags/tag3.xml><?xml version="1.0" encoding="utf-8"?>
<p:tagLst xmlns:a="http://schemas.openxmlformats.org/drawingml/2006/main" xmlns:r="http://schemas.openxmlformats.org/officeDocument/2006/relationships" xmlns:p="http://schemas.openxmlformats.org/presentationml/2006/main">
  <p:tag name="TIMING" val="|0.4|2.7|23.6|16.5"/>
</p:tagLst>
</file>

<file path=ppt/tags/tag4.xml><?xml version="1.0" encoding="utf-8"?>
<p:tagLst xmlns:a="http://schemas.openxmlformats.org/drawingml/2006/main" xmlns:r="http://schemas.openxmlformats.org/officeDocument/2006/relationships" xmlns:p="http://schemas.openxmlformats.org/presentationml/2006/main">
  <p:tag name="TIMING" val="|0.6|2.8|8.3|15.5"/>
</p:tagLst>
</file>

<file path=ppt/tags/tag5.xml><?xml version="1.0" encoding="utf-8"?>
<p:tagLst xmlns:a="http://schemas.openxmlformats.org/drawingml/2006/main" xmlns:r="http://schemas.openxmlformats.org/officeDocument/2006/relationships" xmlns:p="http://schemas.openxmlformats.org/presentationml/2006/main">
  <p:tag name="TIMING" val="|0.8|3.3|4.1|11.3"/>
</p:tagLst>
</file>

<file path=ppt/tags/tag6.xml><?xml version="1.0" encoding="utf-8"?>
<p:tagLst xmlns:a="http://schemas.openxmlformats.org/drawingml/2006/main" xmlns:r="http://schemas.openxmlformats.org/officeDocument/2006/relationships" xmlns:p="http://schemas.openxmlformats.org/presentationml/2006/main">
  <p:tag name="TIMING" val="|1.2|2.4|7.6|12.9"/>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342</TotalTime>
  <Words>710</Words>
  <Application>Microsoft Office PowerPoint</Application>
  <PresentationFormat>Widescreen</PresentationFormat>
  <Paragraphs>80</Paragraphs>
  <Slides>8</Slides>
  <Notes>5</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Trebuchet MS</vt:lpstr>
      <vt:lpstr>Circuit</vt:lpstr>
      <vt:lpstr>Documentation management and version control</vt:lpstr>
      <vt:lpstr>What are they?</vt:lpstr>
      <vt:lpstr>how were the documents managed?</vt:lpstr>
      <vt:lpstr>How was version control helpful?</vt:lpstr>
      <vt:lpstr>How did it pay off?</vt:lpstr>
      <vt:lpstr>What else can be done?</vt:lpstr>
      <vt:lpstr>Why were these not chosen?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Documentation management and version control</dc:title>
  <dc:creator>Kanaga Manikandan Solaikannan</dc:creator>
  <cp:lastModifiedBy>Kanaga Manikandan Solaikannan</cp:lastModifiedBy>
  <cp:revision>77</cp:revision>
  <dcterms:created xsi:type="dcterms:W3CDTF">2018-04-04T13:47:34Z</dcterms:created>
  <dcterms:modified xsi:type="dcterms:W3CDTF">2018-04-12T11:46:22Z</dcterms:modified>
</cp:coreProperties>
</file>

<file path=docProps/thumbnail.jpeg>
</file>